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64" r:id="rId3"/>
    <p:sldId id="283" r:id="rId4"/>
    <p:sldId id="323" r:id="rId5"/>
    <p:sldId id="264" r:id="rId6"/>
    <p:sldId id="374" r:id="rId7"/>
    <p:sldId id="327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40704" y="0"/>
            <a:ext cx="12192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Коммунальное  государственное учреждение «Основная средняя школа села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Ковыленка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отдела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образования по Астраханскому району управления образования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Акмолинской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области.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kk-KZ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itchFamily="34" charset="0"/>
                <a:cs typeface="Arial" pitchFamily="34" charset="0"/>
              </a:rPr>
              <a:t>Программа  развития школы </a:t>
            </a:r>
          </a:p>
          <a:p>
            <a:pPr algn="ctr"/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itchFamily="34" charset="0"/>
                <a:cs typeface="Arial" pitchFamily="34" charset="0"/>
              </a:rPr>
              <a:t>на 2022-2027 годы</a:t>
            </a:r>
          </a:p>
          <a:p>
            <a:pPr algn="ctr"/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kk-KZ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2022г.</a:t>
            </a:r>
          </a:p>
        </p:txBody>
      </p:sp>
    </p:spTree>
    <p:extLst>
      <p:ext uri="{BB962C8B-B14F-4D97-AF65-F5344CB8AC3E}">
        <p14:creationId xmlns:p14="http://schemas.microsoft.com/office/powerpoint/2010/main" val="287660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21"/>
    </mc:Choice>
    <mc:Fallback>
      <p:transition spd="slow" advTm="2042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336" y="1124744"/>
            <a:ext cx="12072664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СОДЕРЖАНИЕ</a:t>
            </a:r>
            <a:endParaRPr lang="ru-RU" sz="2400" b="1" dirty="0"/>
          </a:p>
          <a:p>
            <a:endParaRPr lang="ru-RU" dirty="0"/>
          </a:p>
          <a:p>
            <a:pPr lv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………………………………………………………..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программы ……………………………………………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справка о школе ……………………………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текущей ситуации в школе ,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……………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 школы :………………………………….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 развития школы: ……………………………….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части развития образовательного процесса……………………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части укрепления материально-технической базы……….…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Стратегические направления, цели, задачи и мероприятия, направленные на реализацию Программы  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и показатели достижения результатов реализации Программы 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/>
              <a:t> </a:t>
            </a:r>
            <a:endParaRPr lang="ru-RU" dirty="0"/>
          </a:p>
          <a:p>
            <a:r>
              <a:rPr lang="ru-RU" dirty="0"/>
              <a:t> 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4816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37"/>
    </mc:Choice>
    <mc:Fallback>
      <p:transition spd="slow" advTm="1273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47528" y="188640"/>
            <a:ext cx="89289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структуры управления в КГУ «ОСШ села </a:t>
            </a:r>
            <a:r>
              <a:rPr lang="ru-RU" sz="20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Ковыленка</a:t>
            </a:r>
            <a:r>
              <a:rPr lang="ru-RU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2" y="872716"/>
            <a:ext cx="8784976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84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56"/>
    </mc:Choice>
    <mc:Fallback>
      <p:transition spd="slow" advTm="825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91794F0-E38C-42F8-92BC-43DE4ED32EC6}"/>
              </a:ext>
            </a:extLst>
          </p:cNvPr>
          <p:cNvSpPr txBox="1"/>
          <p:nvPr/>
        </p:nvSpPr>
        <p:spPr>
          <a:xfrm>
            <a:off x="1847528" y="692697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 программы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76078" y="1268760"/>
            <a:ext cx="8928992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качества образования.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Качественное обновление содержания  образования.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результативности образовательного процесса. 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на основе полученного качественного образования обучающимися профессионального выбора, и успешная реализация себя в различных сферах деятельности.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Совершенствованный профессионализм педагогического коллектива, обеспечивающего высокое качество и результативность УВП.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конкурентоспособного коллектива единомышленников.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180340" algn="l"/>
                <a:tab pos="678180" algn="l"/>
              </a:tabLst>
            </a:pPr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Созданная безопасная и комфортная образовательно-воспитательная среда.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Расширение сферы школьного самоуправления,   охват социально-значимой и творческой  деятельностью  до 75% учащихся; увеличение доли родителей, активно участвующих в воспитательной работе школы.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8694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36"/>
    </mc:Choice>
    <mc:Fallback>
      <p:transition spd="slow" advTm="773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71"/>
            <a:ext cx="12192000" cy="680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9336" y="183656"/>
            <a:ext cx="119533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и основные этапы реализации 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развития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этап (2022-2023 учебный год)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аналитико-проектировочный: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проблемно-ориентированный анализ результатов реализации предыдущей Программы развития (2019-2022 </a:t>
            </a:r>
            <a:r>
              <a:rPr 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-изучение и анализ Государственной программы развития образования на 2022-2027 годы;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разработка направлений учебно-воспитательной системы школы в соответствии с задачами Государственной Программы развития образования.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этап (2023-2026 учебные  годы)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реализующий: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-реализация мероприятий, направленных на достижение результатов Программы 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промежуточный мониторинг реализации настоящей Программы; 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коррекция Программы (изменения, дополнение);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реализация образовательных и воспитательных проектов;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Третий этап (сентябрь – декабрь 2027 г.)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аналитико-обобщающий: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-итоговый мониторинг реализации основных программных мероприятий;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анализ итоговых результатов мониторинга реализации Программы; 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 динамики результатов, выявление проблем и путей их решения;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-обобщение позитивного опыта осуществления программных мероприятий; </a:t>
            </a:r>
          </a:p>
          <a:p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Подведение итогов и постановка новых стратегических задач развития школы </a:t>
            </a:r>
          </a:p>
        </p:txBody>
      </p:sp>
    </p:spTree>
    <p:extLst>
      <p:ext uri="{BB962C8B-B14F-4D97-AF65-F5344CB8AC3E}">
        <p14:creationId xmlns:p14="http://schemas.microsoft.com/office/powerpoint/2010/main" val="206926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01"/>
    </mc:Choice>
    <mc:Fallback>
      <p:transition spd="slow" advTm="2180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0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/>
          </p:cNvSpPr>
          <p:nvPr/>
        </p:nvSpPr>
        <p:spPr>
          <a:xfrm>
            <a:off x="23664" y="0"/>
            <a:ext cx="5976664" cy="7064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>
                <a:solidFill>
                  <a:srgbClr val="002060"/>
                </a:solidFill>
              </a:rPr>
              <a:t>ИНФОРМАЦИОННАЯ СПРАВКА О ШКОЛЕ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004194"/>
              </p:ext>
            </p:extLst>
          </p:nvPr>
        </p:nvGraphicFramePr>
        <p:xfrm>
          <a:off x="23664" y="447144"/>
          <a:ext cx="6560492" cy="5462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1896"/>
                <a:gridCol w="4448596"/>
              </a:tblGrid>
              <a:tr h="59809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Общая информация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112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организации (по уставу)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Коммунальное государственное учреждение </a:t>
                      </a:r>
                      <a:r>
                        <a:rPr lang="kk-KZ" sz="1800" dirty="0">
                          <a:effectLst/>
                        </a:rPr>
                        <a:t>«Основная средняя школа села Ковыленка отдела образования по Астраханскому району управления  образования Акмолинской области»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067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Тип и вид организации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Общеобразовательная школа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Год основания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19</a:t>
                      </a:r>
                      <a:r>
                        <a:rPr lang="kk-KZ" sz="1800" dirty="0">
                          <a:effectLst/>
                        </a:rPr>
                        <a:t>90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Юридический адрес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улица </a:t>
                      </a:r>
                      <a:r>
                        <a:rPr lang="kk-KZ" sz="1800" dirty="0">
                          <a:effectLst/>
                        </a:rPr>
                        <a:t>Аманжола Шалтаева 50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Телефон / факс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+7(71641) </a:t>
                      </a:r>
                      <a:r>
                        <a:rPr lang="kk-KZ" sz="1800" dirty="0">
                          <a:effectLst/>
                        </a:rPr>
                        <a:t>5-11-67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Адрес сайта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kovilenka_1990@mail.ru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045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Язык обучения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Казахский, русский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0225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Сменность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Две смены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067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Ф.И.О. руководителя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И.о</a:t>
                      </a:r>
                      <a:r>
                        <a:rPr lang="ru-RU" sz="1800" dirty="0">
                          <a:effectLst/>
                        </a:rPr>
                        <a:t>. директора </a:t>
                      </a:r>
                      <a:r>
                        <a:rPr lang="kk-KZ" sz="1800" dirty="0">
                          <a:effectLst/>
                        </a:rPr>
                        <a:t>Бакишев Болат Гомарович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558704"/>
              </p:ext>
            </p:extLst>
          </p:nvPr>
        </p:nvGraphicFramePr>
        <p:xfrm>
          <a:off x="6306616" y="0"/>
          <a:ext cx="5796136" cy="6741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0144"/>
                <a:gridCol w="3835992"/>
              </a:tblGrid>
              <a:tr h="122467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Структура </a:t>
                      </a:r>
                      <a:r>
                        <a:rPr lang="ru-RU" sz="1200" dirty="0" err="1" smtClean="0">
                          <a:effectLst/>
                        </a:rPr>
                        <a:t>организациим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288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органа управления и форма управления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Основные функции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</a:tr>
              <a:tr h="1683708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Педагогический совет (коллегиальный орган)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	Функции:</a:t>
                      </a:r>
                      <a:endParaRPr lang="ru-RU" sz="1050" dirty="0">
                        <a:effectLst/>
                      </a:endParaRPr>
                    </a:p>
                    <a:p>
                      <a:pPr indent="144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определяет направления образовательной деятельности школы;</a:t>
                      </a:r>
                      <a:endParaRPr lang="ru-RU" sz="1050" dirty="0">
                        <a:effectLst/>
                      </a:endParaRPr>
                    </a:p>
                    <a:p>
                      <a:pPr indent="144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утверждает образовательные программы для организации учебно-воспитательного процесса;</a:t>
                      </a:r>
                      <a:endParaRPr lang="ru-RU" sz="1050" dirty="0">
                        <a:effectLst/>
                      </a:endParaRPr>
                    </a:p>
                    <a:p>
                      <a:pPr indent="144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обсуждает вопросы содержания, форм и методов образовательного процесса, планирования образовательной деятельности школы;</a:t>
                      </a:r>
                      <a:endParaRPr lang="ru-RU" sz="1050" dirty="0">
                        <a:effectLst/>
                      </a:endParaRPr>
                    </a:p>
                    <a:p>
                      <a:pPr indent="144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 рассматривает вопросы повышения квалификации и переподготовки кадров;</a:t>
                      </a:r>
                      <a:endParaRPr lang="ru-RU" sz="1050" dirty="0">
                        <a:effectLst/>
                      </a:endParaRPr>
                    </a:p>
                    <a:p>
                      <a:pPr indent="144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 выявляет, обобщает, распространяет, внедряет педагогический опыт;</a:t>
                      </a:r>
                      <a:endParaRPr lang="ru-RU" sz="1050" dirty="0">
                        <a:effectLst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</a:tr>
              <a:tr h="220412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Совет старшеклассников (ученическое самоуправление) 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Функции:</a:t>
                      </a:r>
                      <a:endParaRPr lang="ru-RU" sz="105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- координирует, планирует и организует внеклассную работу учащихся;</a:t>
                      </a:r>
                      <a:endParaRPr lang="ru-RU" sz="105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- поддерживает дисциплину и порядок в школе;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- обсуждает и утверждает планы подготовки и проведения важнейших школьных ученических мероприятий; заслушивает отчеты о работе своих рабочих органов самоуправления, а также принимает по ним необходимые решения; слушает информации и отчеты ответственных по самоуправлению о выполнении решений школьного ученического собрания своих решений, принятых на предыдущих заседаниях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- подводит итоги рейтинга   между классными коллективами в общественно-полезной деятельности;</a:t>
                      </a:r>
                      <a:endParaRPr lang="ru-RU" sz="1050" dirty="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334" marR="383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032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2"/>
    </mc:Choice>
    <mc:Fallback>
      <p:transition spd="slow" advTm="875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468853"/>
              </p:ext>
            </p:extLst>
          </p:nvPr>
        </p:nvGraphicFramePr>
        <p:xfrm>
          <a:off x="263352" y="262001"/>
          <a:ext cx="11809312" cy="6449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50344"/>
                <a:gridCol w="7358968"/>
              </a:tblGrid>
              <a:tr h="144533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Ресурсная база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511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Характеристика помещения (его состояние, год постройки, год капитального ремонта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Год постройки:</a:t>
                      </a:r>
                      <a:endParaRPr lang="ru-RU" sz="1400" dirty="0">
                        <a:effectLst/>
                      </a:endParaRPr>
                    </a:p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1990 г (двухэтажное здание), </a:t>
                      </a:r>
                      <a:endParaRPr lang="ru-RU" sz="1400" dirty="0">
                        <a:effectLst/>
                      </a:endParaRPr>
                    </a:p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Капитальный ремонт: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2011</a:t>
                      </a:r>
                      <a:r>
                        <a:rPr lang="kk-KZ" sz="1600" dirty="0">
                          <a:effectLst/>
                        </a:rPr>
                        <a:t> </a:t>
                      </a:r>
                      <a:r>
                        <a:rPr lang="kk-KZ" sz="1600" dirty="0" smtClean="0">
                          <a:effectLst/>
                        </a:rPr>
                        <a:t>год</a:t>
                      </a:r>
                      <a:endParaRPr lang="ru-RU" sz="1400" dirty="0">
                        <a:effectLst/>
                      </a:endParaRPr>
                    </a:p>
                  </a:txBody>
                  <a:tcPr marL="40807" marR="40807" marT="0" marB="0"/>
                </a:tc>
              </a:tr>
              <a:tr h="67202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Информатизация организации (количество персональных компьютеров, из них в локальной сети, в Интернете)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marL="42545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ученических компьютеров – </a:t>
                      </a:r>
                      <a:r>
                        <a:rPr lang="kk-KZ" sz="1600" dirty="0">
                          <a:effectLst/>
                        </a:rPr>
                        <a:t>13</a:t>
                      </a:r>
                      <a:r>
                        <a:rPr lang="ru-RU" sz="1600" dirty="0">
                          <a:effectLst/>
                        </a:rPr>
                        <a:t> шт.</a:t>
                      </a:r>
                      <a:endParaRPr lang="ru-RU" sz="1400" dirty="0">
                        <a:effectLst/>
                      </a:endParaRPr>
                    </a:p>
                    <a:p>
                      <a:pPr marL="42545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учительских компьютеров – </a:t>
                      </a:r>
                      <a:r>
                        <a:rPr lang="kk-KZ" sz="1600" dirty="0">
                          <a:effectLst/>
                        </a:rPr>
                        <a:t>4</a:t>
                      </a:r>
                      <a:r>
                        <a:rPr lang="ru-RU" sz="1600" dirty="0">
                          <a:effectLst/>
                        </a:rPr>
                        <a:t> шт.</a:t>
                      </a:r>
                      <a:endParaRPr lang="ru-RU" sz="1400" dirty="0">
                        <a:effectLst/>
                      </a:endParaRPr>
                    </a:p>
                    <a:p>
                      <a:pPr marL="42545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служебных компьютеров – 4 шт.</a:t>
                      </a:r>
                      <a:endParaRPr lang="ru-RU" sz="1400" dirty="0">
                        <a:effectLst/>
                      </a:endParaRPr>
                    </a:p>
                    <a:p>
                      <a:pPr marL="42545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интерактивного оборудования – 2 шт.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</a:tr>
              <a:tr h="144533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Проектная мощность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120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</a:tr>
              <a:tr h="60511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Общая площадь здания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indent="6858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Общая площадь всех помещений– </a:t>
                      </a:r>
                      <a:r>
                        <a:rPr lang="kk-KZ" sz="1600" dirty="0">
                          <a:effectLst/>
                        </a:rPr>
                        <a:t>1717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kk-KZ" sz="1600" dirty="0">
                          <a:effectLst/>
                        </a:rPr>
                        <a:t>4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кв.м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Рабочая площадь – </a:t>
                      </a:r>
                      <a:r>
                        <a:rPr lang="kk-KZ" sz="1600" dirty="0">
                          <a:effectLst/>
                        </a:rPr>
                        <a:t>900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kk-KZ" sz="1600" dirty="0">
                          <a:effectLst/>
                        </a:rPr>
                        <a:t>4</a:t>
                      </a:r>
                      <a:r>
                        <a:rPr lang="ru-RU" sz="1600" dirty="0" err="1">
                          <a:effectLst/>
                        </a:rPr>
                        <a:t>кв.м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здания – </a:t>
                      </a:r>
                      <a:r>
                        <a:rPr lang="kk-KZ" sz="1600" dirty="0">
                          <a:effectLst/>
                        </a:rPr>
                        <a:t>7576,5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куб.м</a:t>
                      </a:r>
                      <a:r>
                        <a:rPr lang="ru-RU" sz="1600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Площадь земельного участка </a:t>
                      </a:r>
                      <a:r>
                        <a:rPr lang="kk-KZ" sz="1600" dirty="0">
                          <a:effectLst/>
                        </a:rPr>
                        <a:t>0,9570</a:t>
                      </a:r>
                      <a:r>
                        <a:rPr lang="ru-RU" sz="1600" dirty="0">
                          <a:effectLst/>
                        </a:rPr>
                        <a:t> Га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</a:tr>
              <a:tr h="33601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Спортивный зал, актовый зал, (площадь, где располагаются)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Спортивный зал —  </a:t>
                      </a:r>
                      <a:r>
                        <a:rPr lang="kk-KZ" sz="1600" dirty="0">
                          <a:effectLst/>
                        </a:rPr>
                        <a:t>164,7</a:t>
                      </a:r>
                      <a:r>
                        <a:rPr lang="ru-RU" sz="1600" dirty="0" err="1">
                          <a:effectLst/>
                        </a:rPr>
                        <a:t>кв.м</a:t>
                      </a:r>
                      <a:r>
                        <a:rPr lang="ru-RU" sz="1600" dirty="0">
                          <a:effectLst/>
                        </a:rPr>
                        <a:t>, 1 этаж</a:t>
                      </a:r>
                      <a:endParaRPr lang="ru-RU" sz="1400" dirty="0">
                        <a:effectLst/>
                      </a:endParaRPr>
                    </a:p>
                    <a:p>
                      <a:pPr indent="6858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</a:tr>
              <a:tr h="106568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Материальная база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  <a:tc>
                  <a:txBody>
                    <a:bodyPr/>
                    <a:lstStyle/>
                    <a:p>
                      <a:pPr indent="6838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Учебные кабинеты-</a:t>
                      </a:r>
                      <a:r>
                        <a:rPr lang="kk-KZ" sz="1600" dirty="0">
                          <a:effectLst/>
                        </a:rPr>
                        <a:t>8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endParaRPr lang="ru-RU" sz="1400" dirty="0">
                        <a:effectLst/>
                      </a:endParaRPr>
                    </a:p>
                    <a:p>
                      <a:pPr indent="6838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Мастерская для мальчико-1, </a:t>
                      </a:r>
                      <a:endParaRPr lang="ru-RU" sz="1400" dirty="0">
                        <a:effectLst/>
                      </a:endParaRPr>
                    </a:p>
                    <a:p>
                      <a:pPr indent="6838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спортзал-1, </a:t>
                      </a:r>
                      <a:r>
                        <a:rPr lang="kk-KZ" sz="1600" dirty="0">
                          <a:effectLst/>
                        </a:rPr>
                        <a:t>буфет </a:t>
                      </a:r>
                      <a:r>
                        <a:rPr lang="ru-RU" sz="1600" dirty="0">
                          <a:effectLst/>
                        </a:rPr>
                        <a:t>–1,</a:t>
                      </a:r>
                      <a:r>
                        <a:rPr lang="kk-KZ" sz="1600" dirty="0">
                          <a:effectLst/>
                        </a:rPr>
                        <a:t>библиотека 1</a:t>
                      </a:r>
                      <a:r>
                        <a:rPr lang="ru-RU" sz="1600" dirty="0">
                          <a:effectLst/>
                        </a:rPr>
                        <a:t>                               </a:t>
                      </a:r>
                      <a:r>
                        <a:rPr lang="kk-KZ" sz="1600" dirty="0">
                          <a:effectLst/>
                        </a:rPr>
                        <a:t>       </a:t>
                      </a:r>
                      <a:r>
                        <a:rPr lang="ru-RU" sz="1600" dirty="0">
                          <a:effectLst/>
                        </a:rPr>
                        <a:t>     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учительская-1, </a:t>
                      </a:r>
                      <a:endParaRPr lang="ru-RU" sz="1400" dirty="0">
                        <a:effectLst/>
                      </a:endParaRPr>
                    </a:p>
                    <a:p>
                      <a:pPr indent="685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интерактивное оборудование-4, </a:t>
                      </a:r>
                      <a:endParaRPr lang="ru-RU" sz="1600" dirty="0" smtClean="0">
                        <a:effectLst/>
                      </a:endParaRPr>
                    </a:p>
                    <a:p>
                      <a:pPr indent="6858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Количество </a:t>
                      </a:r>
                      <a:r>
                        <a:rPr lang="ru-RU" sz="1600" dirty="0">
                          <a:effectLst/>
                        </a:rPr>
                        <a:t>видеокамер-18</a:t>
                      </a:r>
                      <a:endParaRPr lang="ru-RU" sz="1400" dirty="0">
                        <a:effectLst/>
                      </a:endParaRPr>
                    </a:p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807" marR="408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74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12"/>
    </mc:Choice>
    <mc:Fallback>
      <p:transition spd="slow" advTm="1091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918020"/>
              </p:ext>
            </p:extLst>
          </p:nvPr>
        </p:nvGraphicFramePr>
        <p:xfrm>
          <a:off x="95672" y="6648"/>
          <a:ext cx="11881320" cy="6362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5726"/>
                <a:gridCol w="6905594"/>
              </a:tblGrid>
              <a:tr h="355815">
                <a:tc gridSpan="2">
                  <a:txBody>
                    <a:bodyPr/>
                    <a:lstStyle/>
                    <a:p>
                      <a:pPr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Кадры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1629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Общее количество педагогических работников.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</a:tr>
              <a:tr h="35581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40 лет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</a:tr>
              <a:tr h="35581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Средний педагогический стаж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Более 15 лет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</a:tr>
              <a:tr h="35154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Имеют образование и категории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>
                  <a:txBody>
                    <a:bodyPr/>
                    <a:lstStyle/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</a:rPr>
                        <a:t>По образованию: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Высшее -</a:t>
                      </a:r>
                      <a:r>
                        <a:rPr lang="kk-KZ" sz="1800" dirty="0">
                          <a:effectLst/>
                        </a:rPr>
                        <a:t>9</a:t>
                      </a:r>
                      <a:r>
                        <a:rPr lang="ru-RU" sz="1800" dirty="0">
                          <a:effectLst/>
                        </a:rPr>
                        <a:t>(91%)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Средне-спец-4 (9%)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sng" dirty="0">
                          <a:effectLst/>
                        </a:rPr>
                        <a:t>По категориям: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Высшая-0 человек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Первая-0человек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Вторая </a:t>
                      </a:r>
                      <a:r>
                        <a:rPr lang="ru-RU" sz="1800" dirty="0" smtClean="0">
                          <a:effectLst/>
                        </a:rPr>
                        <a:t>-1 </a:t>
                      </a:r>
                      <a:r>
                        <a:rPr lang="ru-RU" sz="1800" dirty="0">
                          <a:effectLst/>
                        </a:rPr>
                        <a:t>человека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Без категории- 6 человек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Педагог-исследователь -1 человек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Педагог-эксперт- 5 человек </a:t>
                      </a:r>
                      <a:endParaRPr lang="ru-RU" sz="1400" dirty="0">
                        <a:effectLst/>
                      </a:endParaRPr>
                    </a:p>
                    <a:p>
                      <a:pPr marL="132080"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Педагог-модератор -0 человека </a:t>
                      </a:r>
                      <a:endParaRPr lang="ru-RU" sz="1400" dirty="0">
                        <a:effectLst/>
                      </a:endParaRPr>
                    </a:p>
                  </a:txBody>
                  <a:tcPr marL="50601" marR="50601" marT="0" marB="0"/>
                </a:tc>
              </a:tr>
              <a:tr h="1067444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Имеют сертификаты по учебным программам АО «Назарбаев интеллектуальные школы»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  <a:tc>
                  <a:txBody>
                    <a:bodyPr/>
                    <a:lstStyle/>
                    <a:p>
                      <a:pPr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Первый (продвинутый) уровень – 0</a:t>
                      </a:r>
                      <a:endParaRPr lang="ru-RU" sz="1600" dirty="0">
                        <a:effectLst/>
                      </a:endParaRPr>
                    </a:p>
                    <a:p>
                      <a:pPr marR="8953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Второй (основной) уровень – 2</a:t>
                      </a:r>
                      <a:endParaRPr lang="ru-RU" sz="1600" dirty="0">
                        <a:effectLst/>
                      </a:endParaRPr>
                    </a:p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Третий (базовый) уровень – </a:t>
                      </a:r>
                      <a:r>
                        <a:rPr lang="kk-KZ" sz="20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601" marR="5060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130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35"/>
    </mc:Choice>
    <mc:Fallback>
      <p:transition spd="slow" advTm="1093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566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870803"/>
              </p:ext>
            </p:extLst>
          </p:nvPr>
        </p:nvGraphicFramePr>
        <p:xfrm>
          <a:off x="191344" y="1785963"/>
          <a:ext cx="11665295" cy="47030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19833"/>
                <a:gridCol w="1307486"/>
                <a:gridCol w="1307486"/>
                <a:gridCol w="1307486"/>
                <a:gridCol w="1307486"/>
                <a:gridCol w="1707759"/>
                <a:gridCol w="1707759"/>
              </a:tblGrid>
              <a:tr h="1473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Параметры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2019-2020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2020-2021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2021-2022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Кол-во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Кол-во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Кол-во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68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Всего выпускников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100%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100%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100%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68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Допущено к аттестации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100</a:t>
                      </a:r>
                      <a:r>
                        <a:rPr lang="ru-RU" sz="2400" dirty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100%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100%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68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Освобождены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68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Отличников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368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Хорошистов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473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Получило неудовлетворительные оценки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0</a:t>
                      </a: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0</a:t>
                      </a: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51385" y="585634"/>
            <a:ext cx="113052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cap="all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государственной (итоговой аттестации учащихся.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ctr"/>
            <a:r>
              <a:rPr lang="ru-RU" sz="2400" b="1" cap="all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курс основной школы (9 класс)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52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63"/>
    </mc:Choice>
    <mc:Fallback>
      <p:transition spd="slow" advTm="1126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87889" y="1"/>
            <a:ext cx="235263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SWOT-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endParaRPr lang="ru-RU"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664448"/>
              </p:ext>
            </p:extLst>
          </p:nvPr>
        </p:nvGraphicFramePr>
        <p:xfrm>
          <a:off x="0" y="556435"/>
          <a:ext cx="12072664" cy="6099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58356"/>
                <a:gridCol w="6114308"/>
              </a:tblGrid>
              <a:tr h="2988843">
                <a:tc>
                  <a:txBody>
                    <a:bodyPr/>
                    <a:lstStyle/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Сильные стороны (S) (внутренняя среда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ru-RU" sz="1600" dirty="0">
                        <a:effectLst/>
                      </a:endParaRP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1.Сформировавшийся педагогический коллектив с достаточно высоким уровнем и творческим потенциалом.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2.Стабильность образовательной деятельности 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3</a:t>
                      </a:r>
                      <a:r>
                        <a:rPr lang="ru-RU" sz="1050" dirty="0">
                          <a:effectLst/>
                        </a:rPr>
                        <a:t>.Готовность педагогов к повышению профессионального уровня 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4</a:t>
                      </a:r>
                      <a:r>
                        <a:rPr lang="ru-RU" sz="1050" dirty="0">
                          <a:effectLst/>
                        </a:rPr>
                        <a:t>.Обеспечены необходимые условия функционирования школы (широкодоступный интернет, наличие  спортивного зала, наличие видеокамер наблюдения и </a:t>
                      </a:r>
                      <a:r>
                        <a:rPr lang="ru-RU" sz="1050" dirty="0" err="1">
                          <a:effectLst/>
                        </a:rPr>
                        <a:t>тд</a:t>
                      </a:r>
                      <a:r>
                        <a:rPr lang="ru-RU" sz="1050" dirty="0">
                          <a:effectLst/>
                        </a:rPr>
                        <a:t>)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5</a:t>
                      </a:r>
                      <a:r>
                        <a:rPr lang="ru-RU" sz="1050" dirty="0">
                          <a:effectLst/>
                        </a:rPr>
                        <a:t>.Налажена работа по реализации проектной деятельности в системе воспитательной работы, охватывающая все ступени образования.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6</a:t>
                      </a:r>
                      <a:r>
                        <a:rPr lang="ru-RU" sz="1050" dirty="0">
                          <a:effectLst/>
                        </a:rPr>
                        <a:t>.Отсутствие преступлений среди несовершеннолетних за последние три года 	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7</a:t>
                      </a:r>
                      <a:r>
                        <a:rPr lang="ru-RU" sz="1050" dirty="0">
                          <a:effectLst/>
                        </a:rPr>
                        <a:t>.Повышение уровня воспитанности учащихся 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>
                          <a:effectLst/>
                        </a:rPr>
                        <a:t>8</a:t>
                      </a:r>
                      <a:r>
                        <a:rPr lang="ru-RU" sz="1050" dirty="0">
                          <a:effectLst/>
                        </a:rPr>
                        <a:t>.Созданы безопасные условия труда и организации учебно-воспитательного процесса </a:t>
                      </a:r>
                    </a:p>
                    <a:p>
                      <a:pPr marL="89535" marR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9</a:t>
                      </a:r>
                      <a:r>
                        <a:rPr lang="ru-RU" sz="1200" dirty="0">
                          <a:effectLst/>
                        </a:rPr>
                        <a:t>.Организована система внеурочной занятости учащихся </a:t>
                      </a:r>
                      <a:endParaRPr lang="ru-RU" sz="1050" dirty="0">
                        <a:effectLst/>
                      </a:endParaRPr>
                    </a:p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9017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Слабые стороны (W) (внутренняя среда)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indent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1.Отсутствие </a:t>
                      </a:r>
                      <a:r>
                        <a:rPr lang="ru-RU" sz="1200" dirty="0">
                          <a:effectLst/>
                        </a:rPr>
                        <a:t>молодых  специалистов с креативным мышлением 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2.Недостаточная активность отдельных педагогов в обобщении и распространении педагогического опыта 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3.Недостаточный опыт у администрации школы в вопросах управления менеджмента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4.Низкая мотивация у учащихся к учебному труду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5.Недостататочный уровень психолого-педагогической компетентности отдельных родителей; социальная незащищенность многих  семей (низкая зарплата, безработица) в силу низкого образовательного уровня; 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6.Возможности информационных технологий не в полной мере используются учащимися как образовательный ресурс в учебной и воспитательной деятельности 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7.Большинство учащихся не имеют практических навыков применения предметных знаний в решении жизненно-важных проблем. 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8..Недостаточна развита система школьного самоуправления 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9.Остается низким уровень результативности участия в предметной олимпиаде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10. Отсутствие системности в организации выявления, поддержки, развития одаренных детей.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11.Изношенность материально-технической базы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1537119">
                <a:tc>
                  <a:txBody>
                    <a:bodyPr/>
                    <a:lstStyle/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Возможности (О) (внешняя среда)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1.Привлечение материальных средств в поддержку качественных образовательных услуг через организацию партнерства , привлечение дополнительных ресурсов материального поощрения учащихся школы, педагогов.</a:t>
                      </a:r>
                      <a:endParaRPr lang="ru-RU" sz="1100" dirty="0">
                        <a:effectLst/>
                      </a:endParaRPr>
                    </a:p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2.Социальное партнерство с высококвалифицированными специалистами , способными осуществлять научно-методическое сопровождение учебно-воспитательного процесса.</a:t>
                      </a:r>
                      <a:endParaRPr lang="ru-RU" sz="1100" dirty="0">
                        <a:effectLst/>
                      </a:endParaRPr>
                    </a:p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3.Дальнейшая реализация проектной деятельности в системе воспитательной работы как средство самореализации и творческого развития учащихся.</a:t>
                      </a:r>
                      <a:endParaRPr lang="ru-RU" sz="1100" dirty="0">
                        <a:effectLst/>
                      </a:endParaRPr>
                    </a:p>
                    <a:p>
                      <a:pPr marL="89535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4.Повышение имиджа школы через СМИ.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9017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Угрозы (Т) (внешняя среда);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indent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1.Уход детей в специализированные школы.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2.Риск создания отрицательного имиджа школы в случае получения негативной информации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r>
                        <a:rPr lang="ru-RU" sz="1200" dirty="0">
                          <a:effectLst/>
                        </a:rPr>
                        <a:t>.Формализм в отчетности, внеплановые задания и указания.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4.Неприятие отдельных  родителей к системе обновленного содержания образования.</a:t>
                      </a:r>
                      <a:endParaRPr lang="ru-RU" sz="1100" dirty="0">
                        <a:effectLst/>
                      </a:endParaRPr>
                    </a:p>
                    <a:p>
                      <a:pPr marL="9017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466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38"/>
    </mc:Choice>
    <mc:Fallback>
      <p:transition spd="slow" advTm="38338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11953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39616" y="279265"/>
            <a:ext cx="8712968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результативность образовательного процесса в условиях обновленного содержания образования.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826882"/>
              </p:ext>
            </p:extLst>
          </p:nvPr>
        </p:nvGraphicFramePr>
        <p:xfrm>
          <a:off x="2" y="1350118"/>
          <a:ext cx="12072662" cy="5711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2133"/>
                <a:gridCol w="2820339"/>
                <a:gridCol w="1667755"/>
                <a:gridCol w="1392705"/>
                <a:gridCol w="1391615"/>
                <a:gridCol w="1392705"/>
                <a:gridCol w="1392705"/>
                <a:gridCol w="1392705"/>
              </a:tblGrid>
              <a:tr h="348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Целевые индикаторы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Единицы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измерения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2022-2023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2023-2024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2024-2025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2025-2026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2026-2027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348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1.1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Качество знаний учащихся.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21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1.2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Количество учащихся, получивших аттестаты об общем среднем образовании с отличием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Кол-во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21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1.3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R="1397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 Доля учащихся, занявших призовые места в </a:t>
                      </a: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районных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 предметной олимпиаде. 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Кол-во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392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1.4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Доля учащихся, показавшие результативное участие в различных конкурсах, олимпиадах, соревнованиях.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12%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17%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82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60"/>
    </mc:Choice>
    <mc:Fallback>
      <p:transition spd="slow" advTm="1076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006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9336" y="1"/>
            <a:ext cx="11881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непрерывное профессиональное развитие педагогических кадров, позволяющих им эффективно реализовать свои возможности и способности.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406147"/>
              </p:ext>
            </p:extLst>
          </p:nvPr>
        </p:nvGraphicFramePr>
        <p:xfrm>
          <a:off x="119337" y="707887"/>
          <a:ext cx="12000654" cy="55702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389"/>
                <a:gridCol w="3190006"/>
                <a:gridCol w="1719685"/>
                <a:gridCol w="1353680"/>
                <a:gridCol w="1209401"/>
                <a:gridCol w="1504323"/>
                <a:gridCol w="1352619"/>
                <a:gridCol w="1316551"/>
              </a:tblGrid>
              <a:tr h="177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Целевые индикаторы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Единицы измерения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</a:rPr>
                        <a:t>2022-2023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</a:rPr>
                        <a:t>2023-2024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</a:rPr>
                        <a:t>2024-2025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</a:rPr>
                        <a:t>2025-2026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solidFill>
                            <a:srgbClr val="FF0000"/>
                          </a:solidFill>
                          <a:effectLst/>
                        </a:rPr>
                        <a:t>2026-2027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2.1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Общая укомплектованность штатов  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2.2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Доля педагогов, имеющих степень магистра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Количество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443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2.3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Доля педагогов с квалификационным уровнем педагога-исследователя, педагога-эксперта.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50%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55%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887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2.4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Доля учителей, показавших результативное участие в 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  <a:effectLst/>
                        </a:rPr>
                        <a:t>районных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, областных олимпиадах, конкурсах, соревнованиях от общего числа учителей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33%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43%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443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2.5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Доля педагогов, использующих ИКТ в образовательном процессе от общего числа учителей 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354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Доля педагогов , обобщивших ППО от общего числа учителей 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Количество  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2662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2.7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Доля учителей, имеющих публикации.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35%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45%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443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2.8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R="139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Доля преподавателей, прошедших 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R="139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переподготовку 1 раз в 5 лет 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  <a:tr h="621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2.9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R="1397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Доля учителей, участвующих в 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  <a:effectLst/>
                        </a:rPr>
                        <a:t>районных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творческих группах 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 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15%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25%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804" marR="2480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602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12"/>
    </mc:Choice>
    <mc:Fallback>
      <p:transition spd="slow" advTm="811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99656" y="116633"/>
            <a:ext cx="6480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Укрепление и развитие  материально – технической базы;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системы школьной  инфраструктуры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715153"/>
              </p:ext>
            </p:extLst>
          </p:nvPr>
        </p:nvGraphicFramePr>
        <p:xfrm>
          <a:off x="34727" y="1618261"/>
          <a:ext cx="11809313" cy="4311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113"/>
                <a:gridCol w="3838274"/>
                <a:gridCol w="1018244"/>
                <a:gridCol w="1332097"/>
                <a:gridCol w="1331054"/>
                <a:gridCol w="1190118"/>
                <a:gridCol w="1332097"/>
                <a:gridCol w="114731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№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Целевые индикаторы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Единицы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измерения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2022-2023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2023-2024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2024-2025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2025-2026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2026-2027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4.1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4295" marR="139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Оборудование учебных кабинетов в соответствии с  нормами оснащения учебным оборудованием и инвентарем, утвержденными уполномоченным органом и нормами СЭС.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255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255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255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255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255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4.</a:t>
                      </a:r>
                      <a:r>
                        <a:rPr lang="kk-KZ" sz="2000" b="1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4295" marR="1397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Количество интерактивных досок, единиц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</a:rPr>
                        <a:t>Количество 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69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45"/>
    </mc:Choice>
    <mc:Fallback>
      <p:transition spd="slow" advTm="834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11953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7368" y="27062"/>
            <a:ext cx="1152128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4800600" algn="l"/>
                <a:tab pos="52578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 у обучающихся духовно-нравственных ценностей в  рамках модернизации общественного сознания «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Рухани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жангыру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 культуры здорового образа жизни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305664"/>
              </p:ext>
            </p:extLst>
          </p:nvPr>
        </p:nvGraphicFramePr>
        <p:xfrm>
          <a:off x="119334" y="964725"/>
          <a:ext cx="11737305" cy="5993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108"/>
                <a:gridCol w="3149845"/>
                <a:gridCol w="2425388"/>
                <a:gridCol w="1344387"/>
                <a:gridCol w="930730"/>
                <a:gridCol w="1034144"/>
                <a:gridCol w="1137559"/>
                <a:gridCol w="1034144"/>
              </a:tblGrid>
              <a:tr h="348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Целевые индикаторы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Единицы измерения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2022-2023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2023-2024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2024-2025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effectLst/>
                        </a:rPr>
                        <a:t>2025-2026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effectLst/>
                        </a:rPr>
                        <a:t>2026-2027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044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5.1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74295" marR="139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Доля учащихся, участвующих в органах самоуправления и общественных организациях.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 50%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60% 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70% 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 80%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85%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392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5.2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Доля учащихся, охваченных социально-значимыми, творческими проектами в рамках программы «Рухани жангыру»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100%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522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5.3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Охват учащихся деятельностью  кружков, секций.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80%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82%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85%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87%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90%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  <a:tr h="1218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5.4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R="1397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Доля учащихся, показавших результативное участие в различных конкурсах, соревнованиях. 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10%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</a:rPr>
                        <a:t>12%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15%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marL="111125" marR="895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20%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25%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55" marR="486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099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92"/>
    </mc:Choice>
    <mc:Fallback>
      <p:transition spd="slow" advTm="1239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7528" y="480782"/>
            <a:ext cx="8532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 мероприятий по реализации Программы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488825"/>
              </p:ext>
            </p:extLst>
          </p:nvPr>
        </p:nvGraphicFramePr>
        <p:xfrm>
          <a:off x="245095" y="1052736"/>
          <a:ext cx="11737305" cy="5398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273"/>
                <a:gridCol w="4107076"/>
                <a:gridCol w="2561205"/>
                <a:gridCol w="1298575"/>
                <a:gridCol w="3243176"/>
              </a:tblGrid>
              <a:tr h="215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Мероприятия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Исполнители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Сроки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Ожидаемые результаты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646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Проведение тщательного мониторинга качества образования по всем предметам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ЗДУВР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Определение уровня качества подготовки учащихся, обозначение проблемных мест в обучении.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538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Организация работы по преемственности между начальной и основной школой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ЗДУВР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Учителя-предметники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Сравнительный анализ, выявление проблемных участков при переходе из начального звена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646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Организация индивидуальной работы с учащимися, имеющих пробелы в знаниях испытывающие трудности в обучении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ЗДУВР</a:t>
                      </a:r>
                      <a:endParaRPr lang="ru-RU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Психолог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Повышение уровня обученности и ликвидация пробелов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215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Оценка учебных достижений учащихся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Пед.коллектив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</a:rPr>
                        <a:t>2022-2027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Повышение мотивации к учению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538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Своевременное выявление одаренных детей, организация преемственной работы, формирование базы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Пед.коллектив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</a:rPr>
                        <a:t>2022-2027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Повышение мотивации к обучению, формирование банка данных.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646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Организация конкурсов, интеллектуальных мероприятий (олимпиад, фестивалей, соревнований)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Пед.коллектив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</a:rPr>
                        <a:t>2022-2027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Повышение мотивации к обучению, создание ситуации успеха, стимулирование деятельности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  <a:tr h="1077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Организация и проведение мероприятий по ранней профориентации школьников (реализация проектов «10 дней на работе у родителей», «Живой четверг», реализация программы «Профессиональная ориентация» ,профдиагностика и тд)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Психолог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ЗДУВР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</a:rPr>
                        <a:t>2022-2027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Помощь в профессиональном самоопределении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120" marR="3012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015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69"/>
    </mc:Choice>
    <mc:Fallback>
      <p:transition spd="slow" advTm="1716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5360" y="-163400"/>
            <a:ext cx="11928648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непрерывное профессиональное развитие педагогических кадров, позволяющих им эффективно реализовывать свои возможности и способности.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940121"/>
              </p:ext>
            </p:extLst>
          </p:nvPr>
        </p:nvGraphicFramePr>
        <p:xfrm>
          <a:off x="191344" y="688848"/>
          <a:ext cx="11845315" cy="5700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104"/>
                <a:gridCol w="2958243"/>
                <a:gridCol w="2226333"/>
                <a:gridCol w="1512168"/>
                <a:gridCol w="4212467"/>
              </a:tblGrid>
              <a:tr h="107761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431044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во внедрении новых моделей аттестации педагогических и управленческих кадров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 школы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профессионального уровня педагогов и администрации школы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161642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профессиональных конкурсах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050" spc="7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рост педагога</a:t>
                      </a:r>
                      <a:endParaRPr lang="ru-RU" sz="1050" i="1" spc="75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484925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работе творческих групп педагогов школ </a:t>
                      </a:r>
                      <a:r>
                        <a:rPr lang="kk-KZ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 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совместная работа с представителями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АО«Орлеу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профессионализма, обмен опытом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431044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системы наставничества в рамках принятия Закона РК «О статусе педагога»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рост учителя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915969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школьного конкурса «Учитель года», «Самый классный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классный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«Педагогическое мастерство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школы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мотивации к достижению результативности в работе.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484925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8125" algn="l"/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успешной адаптации и закрепления молодых специалистов и вновь прибывших учителей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благоприятных условий для профессионального роста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377164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систематической работы по выявлению, распространению и обобщению ППО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  <a:tab pos="4800600" algn="l"/>
                          <a:tab pos="5257800" algn="l"/>
                        </a:tabLst>
                      </a:pPr>
                      <a:r>
                        <a:rPr lang="kk-KZ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 й рост педагога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323283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методических семинаров,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коучингов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педагогов с специалистами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ЗДУВР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Постоянно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рост педагога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484925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Материальное  стимулирование педагогов, добивших результатов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школы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Попечительский совет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партнеры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мотивации к деятельности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  <a:tr h="323283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рейтинговой оценки деятельности каждого педагога школы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школы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мотивации к деятельности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060" marR="1506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46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08"/>
    </mc:Choice>
    <mc:Fallback>
      <p:transition spd="slow" advTm="1320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0"/>
            <a:ext cx="1080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Развивать систему школьной инфраструктуры и материально-технического обеспечения.</a:t>
            </a:r>
            <a:endParaRPr lang="ru-RU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993890"/>
              </p:ext>
            </p:extLst>
          </p:nvPr>
        </p:nvGraphicFramePr>
        <p:xfrm>
          <a:off x="119336" y="404664"/>
          <a:ext cx="12072665" cy="5620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5091"/>
                <a:gridCol w="4024219"/>
                <a:gridCol w="2785077"/>
                <a:gridCol w="1548116"/>
                <a:gridCol w="3250162"/>
              </a:tblGrid>
              <a:tr h="204362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Содержание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Ответственные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Сроки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Результат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1009736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Внедрение современных дизайнерских решений в оформлении помещений школы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 smtClean="0">
                          <a:effectLst/>
                        </a:rPr>
                        <a:t>Администрация </a:t>
                      </a:r>
                      <a:r>
                        <a:rPr lang="ru-RU" sz="1600" dirty="0">
                          <a:effectLst/>
                        </a:rPr>
                        <a:t>школы</a:t>
                      </a:r>
                      <a:endParaRPr lang="ru-RU" sz="1400" dirty="0">
                        <a:effectLst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 err="1">
                          <a:effectLst/>
                        </a:rPr>
                        <a:t>Поп.совет</a:t>
                      </a:r>
                      <a:r>
                        <a:rPr lang="ru-RU" sz="1600" dirty="0">
                          <a:effectLst/>
                        </a:rPr>
                        <a:t> школы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</a:rPr>
                        <a:t>2022-2027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Улучшение образовательной среды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488611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Текущий ремонт учебных кабинетов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800600" algn="l"/>
                          <a:tab pos="5257800" algn="l"/>
                        </a:tabLst>
                        <a:defRPr/>
                      </a:pPr>
                      <a:r>
                        <a:rPr lang="ru-RU" sz="1400" dirty="0" smtClean="0">
                          <a:effectLst/>
                        </a:rPr>
                        <a:t>Администрация школы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600">
                          <a:effectLst/>
                        </a:rPr>
                        <a:t>2022-2027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600" spc="75">
                          <a:effectLst/>
                        </a:rPr>
                        <a:t>Улучшение образовательной среды</a:t>
                      </a:r>
                      <a:endParaRPr lang="ru-RU" sz="1400" i="1" spc="75">
                        <a:solidFill>
                          <a:srgbClr val="4F81BD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836027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Ремонт школьной мебели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 smtClean="0">
                          <a:effectLst/>
                        </a:rPr>
                        <a:t>Администрация школы</a:t>
                      </a:r>
                      <a:endParaRPr lang="ru-RU" sz="1400" dirty="0">
                        <a:effectLst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600">
                          <a:effectLst/>
                        </a:rPr>
                        <a:t>2022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Улучшение образовательной среды и обеспечение безопасности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646528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Благоустройство школьной спортивной площадки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 smtClean="0">
                          <a:effectLst/>
                        </a:rPr>
                        <a:t>Администрация </a:t>
                      </a:r>
                      <a:r>
                        <a:rPr lang="ru-RU" sz="1600" dirty="0">
                          <a:effectLst/>
                        </a:rPr>
                        <a:t>школы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2022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Улучшение образовательной среды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599152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Оснащение спортзала спортивным инвентарем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Администрация школы</a:t>
                      </a:r>
                      <a:endParaRPr lang="ru-RU" sz="1400">
                        <a:effectLst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Социальные партнеры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</a:rPr>
                        <a:t>2022-2027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Улучшение образовательной среды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535987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Озеленение и благоустройство территории школы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Педагогический родительский, ученический коллектив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</a:rPr>
                        <a:t>2022-2027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Благоустройство территории школы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  <a:tr h="741277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>
                          <a:effectLst/>
                        </a:rPr>
                        <a:t>Оснащение компьютерными классами , мультимедийным оборудованием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</a:t>
                      </a:r>
                      <a:r>
                        <a:rPr lang="kk-KZ" sz="18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образования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По мере поступления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Улучшение образовательной среды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17" marR="1781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6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2"/>
    </mc:Choice>
    <mc:Fallback>
      <p:transition spd="slow" advTm="1271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73" y="2208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Формировать у учащихся духовно-нравственные ценности в рамках модернизации общественного сознания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Рухани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жан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</a:rPr>
              <a:t>ғыру» и культуры здорового образа жизни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42807"/>
              </p:ext>
            </p:extLst>
          </p:nvPr>
        </p:nvGraphicFramePr>
        <p:xfrm>
          <a:off x="32973" y="671246"/>
          <a:ext cx="12039691" cy="6320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427"/>
                <a:gridCol w="3814623"/>
                <a:gridCol w="2777472"/>
                <a:gridCol w="1543884"/>
                <a:gridCol w="3241285"/>
              </a:tblGrid>
              <a:tr h="361108"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Мероприятия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Ответственные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Сроки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Результат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</a:tr>
              <a:tr h="1002890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 Проведение общешкольных проектов  и мероприятий в рамках Подпрограммы «</a:t>
                      </a:r>
                      <a:r>
                        <a:rPr lang="kk-KZ" sz="1400" dirty="0">
                          <a:effectLst/>
                        </a:rPr>
                        <a:t>Тәрбие және білім» Программы модернизации общественного сознания «Рухани жаңғыру»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Педколлектив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Формирование духовно-нравственных ценностей у учащихся.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</a:tr>
              <a:tr h="556433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Расширение сети школьных спортивных секций через создание школьной спортивной лиги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 Администрация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Учителя физкультуры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spc="75">
                          <a:effectLst/>
                        </a:rPr>
                        <a:t>Рост количества занятых учащихся .</a:t>
                      </a:r>
                      <a:endParaRPr lang="ru-RU" sz="1400" i="1" spc="75">
                        <a:solidFill>
                          <a:srgbClr val="4F81BD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</a:tr>
              <a:tr h="1393539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Привлечение учащихся к социальным акциям милосердия, социального равенства, межконфессиональной и этнической толерантности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Педколлектив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>
                          <a:effectLst/>
                        </a:rPr>
                        <a:t>2022-2027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Формирование духовно-нравственных ценностей у учащихся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</a:tr>
              <a:tr h="2230645"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>
                          <a:effectLst/>
                        </a:rPr>
                        <a:t> Проведение мероприятий членами   ДОО «Жас</a:t>
                      </a:r>
                      <a:r>
                        <a:rPr lang="kk-KZ" sz="1400">
                          <a:effectLst/>
                        </a:rPr>
                        <a:t>ұлан», « Жасқыран»  , направленных на формирование гражданско-патриотических чувств и активную жизненную позицию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 Вожатая школы</a:t>
                      </a:r>
                      <a:endParaRPr lang="ru-RU" sz="1200" dirty="0">
                        <a:effectLst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 err="1">
                          <a:effectLst/>
                        </a:rPr>
                        <a:t>Педколлектив</a:t>
                      </a:r>
                      <a:endParaRPr lang="ru-RU" sz="1200" dirty="0">
                        <a:effectLst/>
                      </a:endParaRPr>
                    </a:p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Совет лидеров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kk-KZ" sz="1400" dirty="0">
                          <a:effectLst/>
                        </a:rPr>
                        <a:t>2022-2027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  <a:tc>
                  <a:txBody>
                    <a:bodyPr/>
                    <a:lstStyle/>
                    <a:p>
                      <a:pPr marL="457200" marR="2266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800600" algn="l"/>
                          <a:tab pos="525780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Высокий уровень гражданско-патриотических чувств и активная гражданская позиция учащихся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355" marR="2635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47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65"/>
    </mc:Choice>
    <mc:Fallback>
      <p:transition spd="slow" advTm="9865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988840"/>
            <a:ext cx="11980440" cy="406265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sz="2400" smtClean="0">
                <a:solidFill>
                  <a:srgbClr val="0070C0"/>
                </a:solidFill>
              </a:rPr>
              <a:t>Настоящая Программа развития школы предполагает, что в результате ее реализации образовательная система школы будет обладать следующими чертами: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-школа представляет качественное образование, соответствующее требованиям государственных стандартов, что подтверждается через независимые формы аттестации;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-в школе существует воспитательная система культурно-нравственной ориентации,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адекватная потребностям времени;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-деятельность школы не наносит ущерба здоровью учащихся, в ней они чувствуют себя безопасно и защищены от негативных влияний внешней среды;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-в школе работает высокопрофессиональный творческий педагогический коллектив;</a:t>
            </a:r>
          </a:p>
          <a:p>
            <a:r>
              <a:rPr lang="ru-RU" sz="2400" smtClean="0">
                <a:solidFill>
                  <a:srgbClr val="0070C0"/>
                </a:solidFill>
              </a:rPr>
              <a:t>-школа востребована потребителями, и они удовлетворены ее услугам.</a:t>
            </a:r>
          </a:p>
          <a:p>
            <a:r>
              <a:rPr lang="ru-RU" smtClean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67808" y="625088"/>
            <a:ext cx="3854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Модель ШКОЛЫ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48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44"/>
    </mc:Choice>
    <mc:Fallback>
      <p:transition spd="slow" advTm="1954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1618904211_7-phonoteka_org-p-fon-dlya-prezentatsii-delovoi-stil-ramka-7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27848" y="692696"/>
            <a:ext cx="31699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Миссия школы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7348" y="1400752"/>
            <a:ext cx="11737304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Миссия школы состоит в удовлетворении образовательных потребностей    обучающихся в обучении и воспитании на основе базовых ценностей школы, свободно осуществляющих свой жизненный выбор личностей, адаптивных к любым изменениям   в социальной и профессиональной жизни, стремящихся к вершинам жизненного успеха, в том числе профессионального, с целью их социальной и личностной реализации.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420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61"/>
    </mc:Choice>
    <mc:Fallback>
      <p:transition spd="slow" advTm="1496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8846"/>
            <a:ext cx="12192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Коммунальное  государственное учреждение «Основная средняя школа села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Ковыленка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отдела 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образования по Астраханскому району управления образования </a:t>
            </a:r>
            <a:r>
              <a:rPr lang="ru-RU" sz="1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Акмолинской</a:t>
            </a:r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области.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kk-KZ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itchFamily="34" charset="0"/>
                <a:cs typeface="Arial" pitchFamily="34" charset="0"/>
              </a:rPr>
              <a:t>Программа  развития школы </a:t>
            </a:r>
          </a:p>
          <a:p>
            <a:pPr algn="ctr"/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itchFamily="34" charset="0"/>
                <a:cs typeface="Arial" pitchFamily="34" charset="0"/>
              </a:rPr>
              <a:t>на 2022-2027 годы</a:t>
            </a:r>
          </a:p>
          <a:p>
            <a:pPr algn="ctr"/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itchFamily="34" charset="0"/>
              <a:cs typeface="Arial" pitchFamily="34" charset="0"/>
            </a:endParaRPr>
          </a:p>
          <a:p>
            <a:pPr algn="ctr"/>
            <a:endParaRPr lang="kk-KZ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2022г.</a:t>
            </a:r>
          </a:p>
        </p:txBody>
      </p:sp>
    </p:spTree>
    <p:extLst>
      <p:ext uri="{BB962C8B-B14F-4D97-AF65-F5344CB8AC3E}">
        <p14:creationId xmlns:p14="http://schemas.microsoft.com/office/powerpoint/2010/main" val="1285543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2183</Words>
  <Application>Microsoft Office PowerPoint</Application>
  <PresentationFormat>Широкоэкранный</PresentationFormat>
  <Paragraphs>633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Bahnschrift Condensed</vt:lpstr>
      <vt:lpstr>Calibri</vt:lpstr>
      <vt:lpstr>Cambria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Привет</cp:lastModifiedBy>
  <cp:revision>134</cp:revision>
  <cp:lastPrinted>2022-11-08T06:30:07Z</cp:lastPrinted>
  <dcterms:created xsi:type="dcterms:W3CDTF">2021-10-04T11:43:13Z</dcterms:created>
  <dcterms:modified xsi:type="dcterms:W3CDTF">2022-11-08T07:08:27Z</dcterms:modified>
</cp:coreProperties>
</file>